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87" r:id="rId3"/>
    <p:sldId id="272" r:id="rId4"/>
    <p:sldId id="257" r:id="rId5"/>
    <p:sldId id="288" r:id="rId6"/>
    <p:sldId id="258" r:id="rId7"/>
    <p:sldId id="296" r:id="rId8"/>
    <p:sldId id="298" r:id="rId9"/>
    <p:sldId id="299" r:id="rId10"/>
    <p:sldId id="289" r:id="rId11"/>
    <p:sldId id="300" r:id="rId12"/>
    <p:sldId id="290" r:id="rId13"/>
    <p:sldId id="30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3111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 autoAdjust="0"/>
    <p:restoredTop sz="90209" autoAdjust="0"/>
  </p:normalViewPr>
  <p:slideViewPr>
    <p:cSldViewPr snapToGrid="0" showGuides="1">
      <p:cViewPr varScale="1">
        <p:scale>
          <a:sx n="61" d="100"/>
          <a:sy n="61" d="100"/>
        </p:scale>
        <p:origin x="-832" y="-60"/>
      </p:cViewPr>
      <p:guideLst>
        <p:guide orient="horz" pos="2160"/>
        <p:guide pos="3454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19F34-E3D4-4D5A-BE62-E9E200D31EB2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970FE-D2F4-4167-8F48-038CD8A2E3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007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970FE-D2F4-4167-8F48-038CD8A2E3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6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970FE-D2F4-4167-8F48-038CD8A2E3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 with Number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967FA-2734-4ED1-AABF-8E035B1A2B84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07C4B-6C34-4F68-878B-87EEE58B19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064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199" y="2043866"/>
            <a:ext cx="2431689" cy="48876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80930" y="2044065"/>
            <a:ext cx="884988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000000"/>
                </a:solidFill>
                <a:latin typeface="方正剪纸繁体" panose="03000509000000000000" pitchFamily="65" charset="-122"/>
                <a:ea typeface="方正剪纸繁体" panose="03000509000000000000" pitchFamily="65" charset="-122"/>
              </a:defRPr>
            </a:lvl1pPr>
          </a:lstStyle>
          <a:p>
            <a:r>
              <a:rPr lang="zh-CN" altLang="en-US" sz="4400" dirty="0" smtClean="0"/>
              <a:t>机器学习中的特征值与特征向量</a:t>
            </a:r>
            <a:endParaRPr lang="zh-CN" altLang="en-US" sz="4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474930" y="1767750"/>
            <a:ext cx="1257299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000000"/>
                </a:solidFill>
                <a:latin typeface="方正剪纸繁体" panose="03000509000000000000" pitchFamily="65" charset="-122"/>
                <a:ea typeface="方正剪纸繁体" panose="03000509000000000000" pitchFamily="65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346902" y="2043866"/>
            <a:ext cx="1257299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000000"/>
                </a:solidFill>
                <a:latin typeface="方正剪纸繁体" panose="03000509000000000000" pitchFamily="65" charset="-122"/>
                <a:ea typeface="方正剪纸繁体" panose="03000509000000000000" pitchFamily="65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7604201" y="2043866"/>
            <a:ext cx="1257299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000000"/>
                </a:solidFill>
                <a:latin typeface="方正剪纸繁体" panose="03000509000000000000" pitchFamily="65" charset="-122"/>
                <a:ea typeface="方正剪纸繁体" panose="03000509000000000000" pitchFamily="65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704307" y="4144592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主讲人：宁春梅</a:t>
            </a:r>
            <a:endParaRPr lang="en-US" altLang="zh-CN" sz="2800" dirty="0" smtClean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1"/>
            <a:ext cx="12192001" cy="1272208"/>
            <a:chOff x="1" y="0"/>
            <a:chExt cx="12192000" cy="1499318"/>
          </a:xfrm>
        </p:grpSpPr>
        <p:sp>
          <p:nvSpPr>
            <p:cNvPr id="7" name="矩形 6"/>
            <p:cNvSpPr/>
            <p:nvPr/>
          </p:nvSpPr>
          <p:spPr>
            <a:xfrm>
              <a:off x="1" y="0"/>
              <a:ext cx="12192000" cy="1499318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D6A0B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826" y="365124"/>
              <a:ext cx="9101414" cy="833593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文本框 5"/>
            <p:cNvSpPr txBox="1"/>
            <p:nvPr/>
          </p:nvSpPr>
          <p:spPr>
            <a:xfrm>
              <a:off x="653912" y="406398"/>
              <a:ext cx="7524750" cy="834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accent2"/>
                  </a:solidFill>
                  <a:cs typeface="+mn-ea"/>
                  <a:sym typeface="+mn-lt"/>
                </a:rPr>
                <a:t>机器学习</a:t>
              </a:r>
              <a:r>
                <a:rPr lang="zh-CN" altLang="en-US" sz="4000" b="1" dirty="0" smtClean="0">
                  <a:solidFill>
                    <a:schemeClr val="accent2"/>
                  </a:solidFill>
                  <a:cs typeface="+mn-ea"/>
                  <a:sym typeface="+mn-lt"/>
                </a:rPr>
                <a:t>的特征值与特征向量</a:t>
              </a:r>
              <a:endParaRPr lang="zh-CN" altLang="en-US" sz="40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08113" y="3021495"/>
            <a:ext cx="110224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从图中看，函数值变化最快的方向，也就是曲面最陡峭的方向，归一化以后是</a:t>
            </a:r>
            <a:r>
              <a:rPr lang="en-US" altLang="zh-CN" sz="2800" dirty="0"/>
              <a:t>[0.7071</a:t>
            </a:r>
            <a:r>
              <a:rPr lang="zh-CN" altLang="en-US" sz="2800" dirty="0"/>
              <a:t>；</a:t>
            </a:r>
            <a:r>
              <a:rPr lang="en-US" altLang="zh-CN" sz="2800" dirty="0"/>
              <a:t>0.7071]</a:t>
            </a:r>
            <a:r>
              <a:rPr lang="zh-CN" altLang="en-US" sz="2800" dirty="0" smtClean="0"/>
              <a:t>，这</a:t>
            </a:r>
            <a:r>
              <a:rPr lang="zh-CN" altLang="en-US" sz="2800" dirty="0"/>
              <a:t>恰好是矩阵</a:t>
            </a:r>
            <a:r>
              <a:rPr lang="en-US" altLang="zh-CN" sz="2800" dirty="0"/>
              <a:t>R</a:t>
            </a:r>
            <a:r>
              <a:rPr lang="zh-CN" altLang="en-US" sz="2800" dirty="0"/>
              <a:t>的一个特征值，而且它对应的特征向量是最大的。因为这个问题是二阶的，只有两个特征向量，所以另一个特征向量方向就是曲面最平滑的方向。这一点在分析最优化算法收敛性能的时候需要用到</a:t>
            </a:r>
            <a:r>
              <a:rPr lang="zh-CN" altLang="en-US" sz="2800" dirty="0" smtClean="0"/>
              <a:t>。二</a:t>
            </a:r>
            <a:r>
              <a:rPr lang="zh-CN" altLang="en-US" sz="2800" dirty="0"/>
              <a:t>阶问题比较直观，当</a:t>
            </a:r>
            <a:r>
              <a:rPr lang="en-US" altLang="zh-CN" sz="2800" dirty="0"/>
              <a:t>R</a:t>
            </a:r>
            <a:r>
              <a:rPr lang="zh-CN" altLang="en-US" sz="2800" dirty="0"/>
              <a:t>阶数升高时，也是一样的道理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911" y="186855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/>
              <a:t>图形分析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1"/>
            <a:ext cx="12192001" cy="1272208"/>
            <a:chOff x="1" y="0"/>
            <a:chExt cx="12192000" cy="1499318"/>
          </a:xfrm>
        </p:grpSpPr>
        <p:sp>
          <p:nvSpPr>
            <p:cNvPr id="7" name="矩形 6"/>
            <p:cNvSpPr/>
            <p:nvPr/>
          </p:nvSpPr>
          <p:spPr>
            <a:xfrm>
              <a:off x="1" y="0"/>
              <a:ext cx="12192000" cy="1499318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D6A0B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826" y="365124"/>
              <a:ext cx="9101414" cy="833593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文本框 5"/>
            <p:cNvSpPr txBox="1"/>
            <p:nvPr/>
          </p:nvSpPr>
          <p:spPr>
            <a:xfrm>
              <a:off x="653912" y="406398"/>
              <a:ext cx="7524750" cy="834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accent2"/>
                  </a:solidFill>
                  <a:cs typeface="+mn-ea"/>
                  <a:sym typeface="+mn-lt"/>
                </a:rPr>
                <a:t>机器学习</a:t>
              </a:r>
              <a:r>
                <a:rPr lang="zh-CN" altLang="en-US" sz="4000" b="1" dirty="0" smtClean="0">
                  <a:solidFill>
                    <a:schemeClr val="accent2"/>
                  </a:solidFill>
                  <a:cs typeface="+mn-ea"/>
                  <a:sym typeface="+mn-lt"/>
                </a:rPr>
                <a:t>的特征值与特征向量</a:t>
              </a:r>
              <a:endParaRPr lang="zh-CN" altLang="en-US" sz="40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63825" y="1693830"/>
            <a:ext cx="1959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应用</a:t>
            </a:r>
            <a:r>
              <a:rPr lang="en-US" altLang="zh-CN" sz="2000" b="1" dirty="0"/>
              <a:t>2 </a:t>
            </a:r>
            <a:r>
              <a:rPr lang="zh-CN" altLang="en-US" sz="2000" b="1" dirty="0"/>
              <a:t>数据降维</a:t>
            </a:r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228600" y="2182867"/>
            <a:ext cx="116287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机器学习中的分类问题，给出</a:t>
            </a:r>
            <a:r>
              <a:rPr lang="en-US" altLang="zh-CN" dirty="0"/>
              <a:t>178</a:t>
            </a:r>
            <a:r>
              <a:rPr lang="zh-CN" altLang="en-US" dirty="0"/>
              <a:t>个葡萄酒样本，每个样本含有</a:t>
            </a:r>
            <a:r>
              <a:rPr lang="en-US" altLang="zh-CN" dirty="0"/>
              <a:t>13</a:t>
            </a:r>
            <a:r>
              <a:rPr lang="zh-CN" altLang="en-US" dirty="0"/>
              <a:t>个参数，比如酒精度、酸度、镁含量等，这些样本属于</a:t>
            </a:r>
            <a:r>
              <a:rPr lang="en-US" altLang="zh-CN" dirty="0"/>
              <a:t>3</a:t>
            </a:r>
            <a:r>
              <a:rPr lang="zh-CN" altLang="en-US" dirty="0"/>
              <a:t>个不同种类的葡萄酒。任务是提取</a:t>
            </a:r>
            <a:r>
              <a:rPr lang="en-US" altLang="zh-CN" dirty="0"/>
              <a:t>3</a:t>
            </a:r>
            <a:r>
              <a:rPr lang="zh-CN" altLang="en-US" dirty="0"/>
              <a:t>种葡萄酒的特征，以便下一次给出一个新的葡萄酒样本的时候，能根据已有数据判断出新样本是哪一种葡萄酒。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8600" y="3551733"/>
            <a:ext cx="113239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原数据有</a:t>
            </a:r>
            <a:r>
              <a:rPr lang="en-US" altLang="zh-CN" dirty="0"/>
              <a:t>13</a:t>
            </a:r>
            <a:r>
              <a:rPr lang="zh-CN" altLang="en-US" dirty="0"/>
              <a:t>维，但这之中含有冗余，减少数据量最直接的方法就是降维</a:t>
            </a:r>
            <a:r>
              <a:rPr lang="zh-CN" altLang="en-US" dirty="0" smtClean="0"/>
              <a:t>。做法</a:t>
            </a:r>
            <a:r>
              <a:rPr lang="zh-CN" altLang="en-US" dirty="0"/>
              <a:t>：把数据集赋给一个</a:t>
            </a:r>
            <a:r>
              <a:rPr lang="en-US" altLang="zh-CN" dirty="0"/>
              <a:t>178</a:t>
            </a:r>
            <a:r>
              <a:rPr lang="zh-CN" altLang="en-US" dirty="0"/>
              <a:t>行</a:t>
            </a:r>
            <a:r>
              <a:rPr lang="en-US" altLang="zh-CN" dirty="0"/>
              <a:t>13</a:t>
            </a:r>
            <a:r>
              <a:rPr lang="zh-CN" altLang="en-US" dirty="0"/>
              <a:t>列的矩阵</a:t>
            </a:r>
            <a:r>
              <a:rPr lang="en-US" altLang="zh-CN" dirty="0"/>
              <a:t>R</a:t>
            </a:r>
            <a:r>
              <a:rPr lang="zh-CN" altLang="en-US" dirty="0"/>
              <a:t>，它的协方差</a:t>
            </a:r>
            <a:r>
              <a:rPr lang="zh-CN" altLang="en-US" dirty="0" smtClean="0"/>
              <a:t>矩阵（</a:t>
            </a:r>
            <a:r>
              <a:rPr lang="zh-CN" altLang="en-US" dirty="0"/>
              <a:t> </a:t>
            </a:r>
            <a:r>
              <a:rPr lang="zh-CN" altLang="en-US" b="1" dirty="0" smtClean="0"/>
              <a:t>协方差就是一</a:t>
            </a:r>
            <a:r>
              <a:rPr lang="zh-CN" altLang="en-US" b="1" dirty="0"/>
              <a:t>种用来度量两个随机变量关系的统计量</a:t>
            </a:r>
            <a:r>
              <a:rPr lang="zh-CN" altLang="en-US" dirty="0" smtClean="0"/>
              <a:t>）</a:t>
            </a:r>
            <a:r>
              <a:rPr lang="en-US" altLang="zh-CN" dirty="0" smtClean="0"/>
              <a:t>C</a:t>
            </a:r>
            <a:r>
              <a:rPr lang="zh-CN" altLang="en-US" dirty="0"/>
              <a:t>是</a:t>
            </a:r>
            <a:r>
              <a:rPr lang="en-US" altLang="zh-CN" dirty="0"/>
              <a:t>13</a:t>
            </a:r>
            <a:r>
              <a:rPr lang="zh-CN" altLang="en-US" dirty="0"/>
              <a:t>行</a:t>
            </a:r>
            <a:r>
              <a:rPr lang="en-US" altLang="zh-CN" dirty="0"/>
              <a:t>13</a:t>
            </a:r>
            <a:r>
              <a:rPr lang="zh-CN" altLang="en-US" dirty="0"/>
              <a:t>列的矩阵，对</a:t>
            </a:r>
            <a:r>
              <a:rPr lang="en-US" altLang="zh-CN" dirty="0"/>
              <a:t>C</a:t>
            </a:r>
            <a:r>
              <a:rPr lang="zh-CN" altLang="en-US" dirty="0"/>
              <a:t>进行特征分解，对角化，其中</a:t>
            </a:r>
            <a:r>
              <a:rPr lang="en-US" altLang="zh-CN" dirty="0"/>
              <a:t>U</a:t>
            </a:r>
            <a:r>
              <a:rPr lang="zh-CN" altLang="en-US" dirty="0"/>
              <a:t>是特征向量组成的矩阵，</a:t>
            </a:r>
            <a:r>
              <a:rPr lang="en-US" altLang="zh-CN" dirty="0"/>
              <a:t>D</a:t>
            </a:r>
            <a:r>
              <a:rPr lang="zh-CN" altLang="en-US" dirty="0"/>
              <a:t>是</a:t>
            </a:r>
            <a:r>
              <a:rPr lang="zh-CN" altLang="en-US" dirty="0" smtClean="0"/>
              <a:t>特征值组成</a:t>
            </a:r>
            <a:r>
              <a:rPr lang="zh-CN" altLang="en-US" dirty="0"/>
              <a:t>的对角矩阵，并按由大到小排列。然后</a:t>
            </a:r>
            <a:r>
              <a:rPr lang="zh-CN" altLang="en-US" dirty="0" smtClean="0"/>
              <a:t>，就</a:t>
            </a:r>
            <a:r>
              <a:rPr lang="zh-CN" altLang="en-US" dirty="0"/>
              <a:t>实现了数据集在特征向量这组正交基上的投影。嗯，重点来了，</a:t>
            </a:r>
            <a:r>
              <a:rPr lang="en-US" altLang="zh-CN" dirty="0"/>
              <a:t>R’</a:t>
            </a:r>
            <a:r>
              <a:rPr lang="zh-CN" altLang="en-US" dirty="0"/>
              <a:t>中的数据列是按照对应特征值的大小排列的，后面的列对应小特征值，去掉以后对整个数据集的影响比较小。比如，现在我们直接去掉后面的</a:t>
            </a:r>
            <a:r>
              <a:rPr lang="en-US" altLang="zh-CN" dirty="0"/>
              <a:t>7</a:t>
            </a:r>
            <a:r>
              <a:rPr lang="zh-CN" altLang="en-US" dirty="0"/>
              <a:t>列，只保留前</a:t>
            </a:r>
            <a:r>
              <a:rPr lang="en-US" altLang="zh-CN" dirty="0"/>
              <a:t>6</a:t>
            </a:r>
            <a:r>
              <a:rPr lang="zh-CN" altLang="en-US" dirty="0"/>
              <a:t>列，就完成了降维。这个降维方法叫主成分分析法</a:t>
            </a:r>
            <a:r>
              <a:rPr lang="en-US" altLang="zh-CN" dirty="0"/>
              <a:t>----》PCA</a:t>
            </a:r>
            <a:r>
              <a:rPr lang="zh-CN" altLang="en-US" dirty="0"/>
              <a:t>（</a:t>
            </a:r>
            <a:r>
              <a:rPr lang="en-US" altLang="zh-CN" dirty="0"/>
              <a:t>Principal Component Analysis</a:t>
            </a:r>
            <a:r>
              <a:rPr lang="zh-CN" altLang="en-US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154267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图片 10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0"/>
          <a:stretch>
            <a:fillRect/>
          </a:stretch>
        </p:blipFill>
        <p:spPr>
          <a:xfrm>
            <a:off x="47418" y="3955773"/>
            <a:ext cx="1691214" cy="2789831"/>
          </a:xfrm>
          <a:custGeom>
            <a:avLst/>
            <a:gdLst>
              <a:gd name="connsiteX0" fmla="*/ 0 w 2431689"/>
              <a:gd name="connsiteY0" fmla="*/ 0 h 4011320"/>
              <a:gd name="connsiteX1" fmla="*/ 2431689 w 2431689"/>
              <a:gd name="connsiteY1" fmla="*/ 0 h 4011320"/>
              <a:gd name="connsiteX2" fmla="*/ 2431689 w 2431689"/>
              <a:gd name="connsiteY2" fmla="*/ 4011320 h 4011320"/>
              <a:gd name="connsiteX3" fmla="*/ 0 w 2431689"/>
              <a:gd name="connsiteY3" fmla="*/ 4011320 h 401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89" h="4011320">
                <a:moveTo>
                  <a:pt x="0" y="0"/>
                </a:moveTo>
                <a:lnTo>
                  <a:pt x="2431689" y="0"/>
                </a:lnTo>
                <a:lnTo>
                  <a:pt x="2431689" y="4011320"/>
                </a:lnTo>
                <a:lnTo>
                  <a:pt x="0" y="4011320"/>
                </a:lnTo>
                <a:close/>
              </a:path>
            </a:pathLst>
          </a:custGeom>
        </p:spPr>
      </p:pic>
      <p:sp>
        <p:nvSpPr>
          <p:cNvPr id="5" name="矩形 4"/>
          <p:cNvSpPr/>
          <p:nvPr/>
        </p:nvSpPr>
        <p:spPr>
          <a:xfrm>
            <a:off x="231295" y="2533012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这是不降维时候的分类错误率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46027" y="346904"/>
            <a:ext cx="11213908" cy="3850292"/>
            <a:chOff x="604988" y="600524"/>
            <a:chExt cx="7481163" cy="5019497"/>
          </a:xfrm>
        </p:grpSpPr>
        <p:sp>
          <p:nvSpPr>
            <p:cNvPr id="4" name="矩形 3"/>
            <p:cNvSpPr/>
            <p:nvPr/>
          </p:nvSpPr>
          <p:spPr>
            <a:xfrm>
              <a:off x="604988" y="623522"/>
              <a:ext cx="11336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/>
                <a:t>结果</a:t>
              </a:r>
              <a:r>
                <a:rPr lang="zh-CN" altLang="en-US" dirty="0"/>
                <a:t>：</a:t>
              </a:r>
            </a:p>
          </p:txBody>
        </p:sp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022" y="600524"/>
              <a:ext cx="5705129" cy="2202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022" y="3081722"/>
              <a:ext cx="5656605" cy="253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矩形 5"/>
          <p:cNvSpPr/>
          <p:nvPr/>
        </p:nvSpPr>
        <p:spPr>
          <a:xfrm>
            <a:off x="2126672" y="4947151"/>
            <a:ext cx="8669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结论：降维以后分类错误率与不降维的方法相差无几，但需要处理的数据量减小了一半（不降维需要处理</a:t>
            </a:r>
            <a:r>
              <a:rPr lang="en-US" altLang="zh-CN" dirty="0"/>
              <a:t>13</a:t>
            </a:r>
            <a:r>
              <a:rPr lang="zh-CN" altLang="en-US" dirty="0"/>
              <a:t>维，降维后只需要处理</a:t>
            </a:r>
            <a:r>
              <a:rPr lang="en-US" altLang="zh-CN" dirty="0"/>
              <a:t>6</a:t>
            </a:r>
            <a:r>
              <a:rPr lang="zh-CN" altLang="en-US" dirty="0"/>
              <a:t>维）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99" y="10392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1"/>
            <a:ext cx="12192001" cy="1272208"/>
            <a:chOff x="1" y="0"/>
            <a:chExt cx="12192000" cy="1499318"/>
          </a:xfrm>
        </p:grpSpPr>
        <p:sp>
          <p:nvSpPr>
            <p:cNvPr id="6" name="矩形 5"/>
            <p:cNvSpPr/>
            <p:nvPr/>
          </p:nvSpPr>
          <p:spPr>
            <a:xfrm>
              <a:off x="1" y="0"/>
              <a:ext cx="12192000" cy="1499318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D6A0B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3826" y="365124"/>
              <a:ext cx="9101414" cy="833593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文本框 5"/>
            <p:cNvSpPr txBox="1"/>
            <p:nvPr/>
          </p:nvSpPr>
          <p:spPr>
            <a:xfrm>
              <a:off x="653912" y="406398"/>
              <a:ext cx="7524750" cy="834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accent2"/>
                  </a:solidFill>
                  <a:cs typeface="+mn-ea"/>
                  <a:sym typeface="+mn-lt"/>
                </a:rPr>
                <a:t>矩阵求特征值具体</a:t>
              </a:r>
              <a:r>
                <a:rPr lang="zh-CN" altLang="en-US" sz="4000" b="1" dirty="0" smtClean="0">
                  <a:solidFill>
                    <a:schemeClr val="accent2"/>
                  </a:solidFill>
                  <a:cs typeface="+mn-ea"/>
                  <a:sym typeface="+mn-lt"/>
                </a:rPr>
                <a:t>代码实现</a:t>
              </a:r>
              <a:endParaRPr lang="zh-CN" altLang="en-US" sz="40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72209"/>
            <a:ext cx="12135001" cy="5585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827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图片 10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0"/>
          <a:stretch>
            <a:fillRect/>
          </a:stretch>
        </p:blipFill>
        <p:spPr>
          <a:xfrm>
            <a:off x="-6558" y="2846680"/>
            <a:ext cx="2431689" cy="4011320"/>
          </a:xfrm>
          <a:custGeom>
            <a:avLst/>
            <a:gdLst>
              <a:gd name="connsiteX0" fmla="*/ 0 w 2431689"/>
              <a:gd name="connsiteY0" fmla="*/ 0 h 4011320"/>
              <a:gd name="connsiteX1" fmla="*/ 2431689 w 2431689"/>
              <a:gd name="connsiteY1" fmla="*/ 0 h 4011320"/>
              <a:gd name="connsiteX2" fmla="*/ 2431689 w 2431689"/>
              <a:gd name="connsiteY2" fmla="*/ 4011320 h 4011320"/>
              <a:gd name="connsiteX3" fmla="*/ 0 w 2431689"/>
              <a:gd name="connsiteY3" fmla="*/ 4011320 h 401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89" h="4011320">
                <a:moveTo>
                  <a:pt x="0" y="0"/>
                </a:moveTo>
                <a:lnTo>
                  <a:pt x="2431689" y="0"/>
                </a:lnTo>
                <a:lnTo>
                  <a:pt x="2431689" y="4011320"/>
                </a:lnTo>
                <a:lnTo>
                  <a:pt x="0" y="4011320"/>
                </a:lnTo>
                <a:close/>
              </a:path>
            </a:pathLst>
          </a:custGeom>
        </p:spPr>
      </p:pic>
      <p:sp>
        <p:nvSpPr>
          <p:cNvPr id="2" name="TextBox 1"/>
          <p:cNvSpPr txBox="1"/>
          <p:nvPr/>
        </p:nvSpPr>
        <p:spPr>
          <a:xfrm>
            <a:off x="3786809" y="1162878"/>
            <a:ext cx="636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一：线性代数里的特征值与特征向量</a:t>
            </a:r>
          </a:p>
        </p:txBody>
      </p:sp>
      <p:sp>
        <p:nvSpPr>
          <p:cNvPr id="3" name="矩形 2"/>
          <p:cNvSpPr/>
          <p:nvPr/>
        </p:nvSpPr>
        <p:spPr>
          <a:xfrm>
            <a:off x="3786809" y="1842917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二</a:t>
            </a:r>
            <a:r>
              <a:rPr lang="zh-CN" altLang="en-US" sz="2400" dirty="0" smtClean="0"/>
              <a:t>：机器学习的特征值</a:t>
            </a:r>
            <a:r>
              <a:rPr lang="zh-CN" altLang="en-US" sz="2400" dirty="0"/>
              <a:t>与特征向量</a:t>
            </a:r>
          </a:p>
        </p:txBody>
      </p:sp>
      <p:sp>
        <p:nvSpPr>
          <p:cNvPr id="6" name="矩形 5"/>
          <p:cNvSpPr/>
          <p:nvPr/>
        </p:nvSpPr>
        <p:spPr>
          <a:xfrm>
            <a:off x="3786809" y="266201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三：具体代码实现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0"/>
            <a:ext cx="12192001" cy="1540565"/>
            <a:chOff x="1" y="0"/>
            <a:chExt cx="12192000" cy="1499318"/>
          </a:xfrm>
        </p:grpSpPr>
        <p:sp>
          <p:nvSpPr>
            <p:cNvPr id="4" name="矩形 3"/>
            <p:cNvSpPr/>
            <p:nvPr/>
          </p:nvSpPr>
          <p:spPr>
            <a:xfrm>
              <a:off x="1" y="0"/>
              <a:ext cx="12192000" cy="1499318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D6A0B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63826" y="365124"/>
              <a:ext cx="8991600" cy="704850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3912" y="406398"/>
              <a:ext cx="7524750" cy="622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chemeClr val="accent2"/>
                  </a:solidFill>
                  <a:cs typeface="+mn-ea"/>
                  <a:sym typeface="+mn-lt"/>
                </a:rPr>
                <a:t>线性代数的特征值与特征向量</a:t>
              </a:r>
              <a:endParaRPr lang="zh-CN" altLang="en-US" sz="40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74073" y="2658645"/>
            <a:ext cx="114438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9600">
                <a:solidFill>
                  <a:srgbClr val="4E4D49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defRPr>
            </a:lvl1pPr>
          </a:lstStyle>
          <a:p>
            <a:pPr algn="just"/>
            <a:r>
              <a:rPr lang="zh-CN" altLang="en-US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设 </a:t>
            </a:r>
            <a:r>
              <a:rPr lang="en-US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 </a:t>
            </a:r>
            <a:r>
              <a:rPr lang="zh-CN" altLang="en-US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是 </a:t>
            </a:r>
            <a:r>
              <a:rPr lang="en-US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n </a:t>
            </a:r>
            <a:r>
              <a:rPr lang="zh-CN" altLang="en-US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阶矩阵，如果存在一个数 </a:t>
            </a:r>
            <a:r>
              <a:rPr lang="el-GR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λ </a:t>
            </a:r>
            <a:r>
              <a:rPr lang="zh-CN" altLang="en-US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及非零的 </a:t>
            </a:r>
            <a:r>
              <a:rPr lang="en-US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n </a:t>
            </a:r>
            <a:r>
              <a:rPr lang="zh-CN" altLang="en-US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维列向量 </a:t>
            </a:r>
            <a:r>
              <a:rPr lang="el-GR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α ，</a:t>
            </a:r>
            <a:r>
              <a:rPr lang="zh-CN" altLang="en-US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使得</a:t>
            </a:r>
          </a:p>
          <a:p>
            <a:pPr algn="just"/>
            <a:r>
              <a:rPr lang="en-US" sz="3200" b="1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</a:t>
            </a:r>
            <a:r>
              <a:rPr lang="el-GR" sz="3200" b="1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α=λα</a:t>
            </a:r>
            <a:r>
              <a:rPr lang="zh-CN" altLang="en-US" sz="2800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成立</a:t>
            </a:r>
            <a:r>
              <a:rPr lang="zh-CN" altLang="en-US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，则称 </a:t>
            </a:r>
            <a:r>
              <a:rPr lang="el-GR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λ </a:t>
            </a:r>
            <a:r>
              <a:rPr lang="zh-CN" altLang="en-US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是矩阵 </a:t>
            </a:r>
            <a:r>
              <a:rPr lang="en-US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 </a:t>
            </a:r>
            <a:r>
              <a:rPr lang="zh-CN" altLang="en-US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的一个特征值，称非零向量 </a:t>
            </a:r>
            <a:r>
              <a:rPr lang="el-GR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α </a:t>
            </a:r>
            <a:r>
              <a:rPr lang="zh-CN" altLang="en-US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是矩阵 </a:t>
            </a:r>
            <a:r>
              <a:rPr lang="en-US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 </a:t>
            </a:r>
            <a:r>
              <a:rPr lang="zh-CN" altLang="en-US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属于特征值 </a:t>
            </a:r>
            <a:r>
              <a:rPr lang="el-GR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λ </a:t>
            </a:r>
            <a:r>
              <a:rPr lang="zh-CN" altLang="en-US" sz="2800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的一个特征向量</a:t>
            </a:r>
            <a:endParaRPr sz="2800" dirty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3824" y="4189848"/>
            <a:ext cx="111848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观察这个定义可以发现，特征值是一个数，特征向量是一个列向量，一个矩阵乘以一个向量就等于一个数乘以一个向量。这个定义感觉太抽象了，我们来举一个具体的例子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527"/>
            <a:ext cx="12616071" cy="70965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9673" y="242715"/>
            <a:ext cx="69963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accent2"/>
                </a:solidFill>
                <a:cs typeface="+mn-ea"/>
                <a:sym typeface="+mn-lt"/>
              </a:rPr>
              <a:t>线性代数的特征值与特征向量</a:t>
            </a:r>
          </a:p>
        </p:txBody>
      </p:sp>
      <p:sp>
        <p:nvSpPr>
          <p:cNvPr id="4" name="矩形 3"/>
          <p:cNvSpPr/>
          <p:nvPr/>
        </p:nvSpPr>
        <p:spPr>
          <a:xfrm>
            <a:off x="379606" y="1604089"/>
            <a:ext cx="2486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设 </a:t>
            </a:r>
            <a:r>
              <a:rPr lang="en-US" altLang="zh-CN" sz="2400" dirty="0"/>
              <a:t>A </a:t>
            </a:r>
            <a:r>
              <a:rPr lang="zh-CN" altLang="en-US" sz="2400" dirty="0"/>
              <a:t>是 </a:t>
            </a:r>
            <a:r>
              <a:rPr lang="en-US" altLang="zh-CN" sz="2400" dirty="0"/>
              <a:t>3 </a:t>
            </a:r>
            <a:r>
              <a:rPr lang="zh-CN" altLang="en-US" sz="2400" dirty="0"/>
              <a:t>阶矩阵</a:t>
            </a:r>
          </a:p>
        </p:txBody>
      </p:sp>
      <p:sp>
        <p:nvSpPr>
          <p:cNvPr id="7" name="右箭头 6"/>
          <p:cNvSpPr/>
          <p:nvPr/>
        </p:nvSpPr>
        <p:spPr>
          <a:xfrm>
            <a:off x="2743200" y="1719504"/>
            <a:ext cx="824948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1025" name="Picture 1" descr="C:\Users\11201\AppData\Roaming\Tencent\Users\1120169453\QQ\WinTemp\RichOle\`CFEK%O422JOB)YFNP1U@I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031" y="1239607"/>
            <a:ext cx="315277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右箭头 9"/>
          <p:cNvSpPr/>
          <p:nvPr/>
        </p:nvSpPr>
        <p:spPr>
          <a:xfrm>
            <a:off x="6746806" y="1719504"/>
            <a:ext cx="866568" cy="120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613374" y="1239607"/>
            <a:ext cx="4658139" cy="1228725"/>
            <a:chOff x="7517296" y="1239607"/>
            <a:chExt cx="4658139" cy="1228725"/>
          </a:xfrm>
        </p:grpSpPr>
        <p:sp>
          <p:nvSpPr>
            <p:cNvPr id="9" name="矩形 8"/>
            <p:cNvSpPr/>
            <p:nvPr/>
          </p:nvSpPr>
          <p:spPr>
            <a:xfrm>
              <a:off x="7517296" y="1239607"/>
              <a:ext cx="3048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/>
                <a:t>存在一个数 </a:t>
              </a:r>
              <a:r>
                <a:rPr lang="el-GR" altLang="zh-CN" sz="2400" dirty="0"/>
                <a:t>λ=4</a:t>
              </a:r>
              <a:r>
                <a:rPr lang="zh-CN" altLang="en-US" sz="2400" dirty="0"/>
                <a:t>，且存在一个非零的 </a:t>
              </a:r>
              <a:r>
                <a:rPr lang="en-US" altLang="zh-CN" sz="2400" dirty="0"/>
                <a:t>3 </a:t>
              </a:r>
              <a:r>
                <a:rPr lang="zh-CN" altLang="en-US" sz="2400" dirty="0"/>
                <a:t>维列向量 </a:t>
              </a:r>
              <a:r>
                <a:rPr lang="en-US" altLang="zh-CN" sz="2400" dirty="0"/>
                <a:t>α</a:t>
              </a:r>
              <a:r>
                <a:rPr lang="en-US" altLang="zh-CN" dirty="0"/>
                <a:t> </a:t>
              </a:r>
              <a:endParaRPr lang="zh-CN" altLang="en-US" dirty="0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1885" y="1239607"/>
              <a:ext cx="1733550" cy="122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>
            <a:off x="379606" y="2800972"/>
            <a:ext cx="7309968" cy="1971675"/>
            <a:chOff x="379606" y="2800972"/>
            <a:chExt cx="7309968" cy="1971675"/>
          </a:xfrm>
        </p:grpSpPr>
        <p:sp>
          <p:nvSpPr>
            <p:cNvPr id="12" name="矩形 11"/>
            <p:cNvSpPr/>
            <p:nvPr/>
          </p:nvSpPr>
          <p:spPr>
            <a:xfrm>
              <a:off x="379606" y="3429000"/>
              <a:ext cx="27126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使得 </a:t>
              </a:r>
              <a:r>
                <a:rPr lang="en-US" altLang="zh-CN" sz="2400" dirty="0"/>
                <a:t>A</a:t>
              </a:r>
              <a:r>
                <a:rPr lang="el-GR" altLang="zh-CN" sz="2400" dirty="0"/>
                <a:t>α = λα</a:t>
              </a:r>
              <a:r>
                <a:rPr lang="zh-CN" altLang="el-GR" sz="2400" dirty="0"/>
                <a:t>，</a:t>
              </a:r>
              <a:r>
                <a:rPr lang="zh-CN" altLang="en-US" sz="2400" dirty="0"/>
                <a:t>即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674" y="2800972"/>
              <a:ext cx="4533900" cy="197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矩形 14"/>
          <p:cNvSpPr/>
          <p:nvPr/>
        </p:nvSpPr>
        <p:spPr>
          <a:xfrm>
            <a:off x="517664" y="5469675"/>
            <a:ext cx="113894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则称 </a:t>
            </a:r>
            <a:r>
              <a:rPr lang="en-US" altLang="zh-CN" sz="2800" dirty="0"/>
              <a:t>λ=4 </a:t>
            </a:r>
            <a:r>
              <a:rPr lang="zh-CN" altLang="en-US" sz="2800" dirty="0"/>
              <a:t>为矩阵</a:t>
            </a:r>
            <a:r>
              <a:rPr lang="en-US" altLang="zh-CN" sz="2800" dirty="0"/>
              <a:t>A</a:t>
            </a:r>
            <a:r>
              <a:rPr lang="zh-CN" altLang="en-US" sz="2800" dirty="0"/>
              <a:t>的特征值</a:t>
            </a:r>
            <a:r>
              <a:rPr lang="zh-CN" altLang="en-US" sz="2800" dirty="0" smtClean="0"/>
              <a:t>，</a:t>
            </a:r>
            <a:r>
              <a:rPr lang="zh-CN" altLang="en-US" sz="2800" dirty="0"/>
              <a:t>也称 </a:t>
            </a:r>
            <a:r>
              <a:rPr lang="en-US" altLang="zh-CN" sz="2800" dirty="0"/>
              <a:t>α=[ -4, 5, 17 ]</a:t>
            </a:r>
            <a:r>
              <a:rPr lang="en-US" altLang="zh-CN" sz="2800" baseline="30000" dirty="0"/>
              <a:t>T</a:t>
            </a:r>
            <a:r>
              <a:rPr lang="zh-CN" altLang="en-US" sz="2800" dirty="0"/>
              <a:t> 是矩阵</a:t>
            </a:r>
            <a:r>
              <a:rPr lang="en-US" altLang="zh-CN" sz="2800" dirty="0"/>
              <a:t>A</a:t>
            </a:r>
            <a:r>
              <a:rPr lang="zh-CN" altLang="en-US" sz="2800" dirty="0"/>
              <a:t>属于特征值为 </a:t>
            </a:r>
            <a:r>
              <a:rPr lang="en-US" altLang="zh-CN" sz="2800" dirty="0"/>
              <a:t>4 </a:t>
            </a:r>
            <a:r>
              <a:rPr lang="zh-CN" altLang="en-US" sz="2800" dirty="0"/>
              <a:t>的一个特征向量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0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"/>
            <a:ext cx="12192001" cy="1391478"/>
            <a:chOff x="1" y="0"/>
            <a:chExt cx="12192000" cy="1499318"/>
          </a:xfrm>
        </p:grpSpPr>
        <p:sp>
          <p:nvSpPr>
            <p:cNvPr id="5" name="矩形 4"/>
            <p:cNvSpPr/>
            <p:nvPr/>
          </p:nvSpPr>
          <p:spPr>
            <a:xfrm>
              <a:off x="1" y="0"/>
              <a:ext cx="12192000" cy="1499318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D6A0B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63826" y="365124"/>
              <a:ext cx="8991600" cy="704850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5"/>
            <p:cNvSpPr txBox="1"/>
            <p:nvPr/>
          </p:nvSpPr>
          <p:spPr>
            <a:xfrm>
              <a:off x="653912" y="406398"/>
              <a:ext cx="7524750" cy="622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chemeClr val="accent2"/>
                  </a:solidFill>
                  <a:cs typeface="+mn-ea"/>
                  <a:sym typeface="+mn-lt"/>
                </a:rPr>
                <a:t>线性代数的特征值与特征向量</a:t>
              </a:r>
              <a:endParaRPr lang="zh-CN" altLang="en-US" sz="40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94536" y="1445352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还原为方程组验证此式是否成立，还原过程如下：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6" y="1814684"/>
            <a:ext cx="11997464" cy="3333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885124" y="5649604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显然，每个等式两边相等， </a:t>
            </a:r>
            <a:r>
              <a:rPr lang="en-US" altLang="zh-CN" dirty="0"/>
              <a:t>Aα = λα </a:t>
            </a:r>
            <a:r>
              <a:rPr lang="zh-CN" altLang="en-US" dirty="0"/>
              <a:t>成立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95" y="155608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5164" y="1540747"/>
            <a:ext cx="118606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其实，一个矩阵的特征值可以有多个，相应地，特征向量的个数也随着特征值的数量的变化而变化</a:t>
            </a:r>
            <a:r>
              <a:rPr lang="zh-CN" altLang="en-US" sz="2000" dirty="0" smtClean="0"/>
              <a:t>。总的来说</a:t>
            </a:r>
            <a:r>
              <a:rPr lang="zh-CN" altLang="en-US" sz="2000" dirty="0"/>
              <a:t>，一个</a:t>
            </a:r>
            <a:r>
              <a:rPr lang="en-US" altLang="zh-CN" sz="2000" dirty="0"/>
              <a:t>n</a:t>
            </a:r>
            <a:r>
              <a:rPr lang="zh-CN" altLang="en-US" sz="2000" dirty="0"/>
              <a:t>行</a:t>
            </a:r>
            <a:r>
              <a:rPr lang="en-US" altLang="zh-CN" sz="2000" dirty="0"/>
              <a:t>n</a:t>
            </a:r>
            <a:r>
              <a:rPr lang="zh-CN" altLang="en-US" sz="2000" dirty="0"/>
              <a:t>列的矩阵的特征值个数少于或等于 </a:t>
            </a:r>
            <a:r>
              <a:rPr lang="en-US" altLang="zh-CN" sz="2000" dirty="0"/>
              <a:t>n </a:t>
            </a:r>
            <a:r>
              <a:rPr lang="zh-CN" altLang="en-US" sz="2000" dirty="0"/>
              <a:t>个</a:t>
            </a:r>
            <a:r>
              <a:rPr lang="zh-CN" altLang="en-US" sz="2000" dirty="0" smtClean="0"/>
              <a:t>。还是</a:t>
            </a:r>
            <a:r>
              <a:rPr lang="zh-CN" altLang="en-US" sz="2000" dirty="0"/>
              <a:t>以矩阵</a:t>
            </a:r>
            <a:r>
              <a:rPr lang="en-US" altLang="zh-CN" sz="2000" dirty="0"/>
              <a:t>A</a:t>
            </a:r>
            <a:r>
              <a:rPr lang="zh-CN" altLang="en-US" sz="2000" dirty="0"/>
              <a:t>为例，满足 </a:t>
            </a:r>
            <a:r>
              <a:rPr lang="en-US" altLang="zh-CN" sz="2000" dirty="0"/>
              <a:t>Aα = λα </a:t>
            </a:r>
            <a:r>
              <a:rPr lang="zh-CN" altLang="en-US" sz="2000" dirty="0"/>
              <a:t>的式子有：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0" y="1"/>
            <a:ext cx="12192001" cy="1272208"/>
            <a:chOff x="1" y="0"/>
            <a:chExt cx="12192000" cy="1499318"/>
          </a:xfrm>
        </p:grpSpPr>
        <p:sp>
          <p:nvSpPr>
            <p:cNvPr id="25" name="矩形 24"/>
            <p:cNvSpPr/>
            <p:nvPr/>
          </p:nvSpPr>
          <p:spPr>
            <a:xfrm>
              <a:off x="1" y="0"/>
              <a:ext cx="12192000" cy="1499318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D6A0B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3826" y="365124"/>
              <a:ext cx="9101414" cy="833593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文本框 5"/>
            <p:cNvSpPr txBox="1"/>
            <p:nvPr/>
          </p:nvSpPr>
          <p:spPr>
            <a:xfrm>
              <a:off x="653912" y="406398"/>
              <a:ext cx="7524750" cy="622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chemeClr val="accent2"/>
                  </a:solidFill>
                  <a:cs typeface="+mn-ea"/>
                  <a:sym typeface="+mn-lt"/>
                </a:rPr>
                <a:t>线性代数的特征值与特征向量</a:t>
              </a:r>
              <a:endParaRPr lang="zh-CN" altLang="en-US" sz="40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01707" y="2352708"/>
            <a:ext cx="11860698" cy="3141805"/>
            <a:chOff x="245163" y="2334321"/>
            <a:chExt cx="11860698" cy="2486025"/>
          </a:xfrm>
        </p:grpSpPr>
        <p:grpSp>
          <p:nvGrpSpPr>
            <p:cNvPr id="1066" name="组合 1065"/>
            <p:cNvGrpSpPr/>
            <p:nvPr/>
          </p:nvGrpSpPr>
          <p:grpSpPr>
            <a:xfrm>
              <a:off x="5071273" y="2334321"/>
              <a:ext cx="3733800" cy="769599"/>
              <a:chOff x="4956950" y="3319486"/>
              <a:chExt cx="3733800" cy="769599"/>
            </a:xfrm>
          </p:grpSpPr>
          <p:sp>
            <p:nvSpPr>
              <p:cNvPr id="1067" name="文本框 1066"/>
              <p:cNvSpPr txBox="1"/>
              <p:nvPr/>
            </p:nvSpPr>
            <p:spPr>
              <a:xfrm>
                <a:off x="4956950" y="3319486"/>
                <a:ext cx="3733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solidFill>
                      <a:schemeClr val="bg1"/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chemeClr val="tx1"/>
                    </a:solidFill>
                  </a:rPr>
                  <a:t>研究思路与方法</a:t>
                </a:r>
              </a:p>
            </p:txBody>
          </p:sp>
          <p:sp>
            <p:nvSpPr>
              <p:cNvPr id="1068" name="文本框 1067"/>
              <p:cNvSpPr txBox="1"/>
              <p:nvPr/>
            </p:nvSpPr>
            <p:spPr>
              <a:xfrm>
                <a:off x="4956950" y="3719753"/>
                <a:ext cx="3733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US" altLang="zh-CN" sz="1800" dirty="0">
                    <a:solidFill>
                      <a:schemeClr val="tx1"/>
                    </a:solidFill>
                  </a:rPr>
                  <a:t>The research ideas and methods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5395123" y="2830453"/>
              <a:ext cx="47395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bg1"/>
                  </a:solidFill>
                </a:defRPr>
              </a:lvl1pPr>
            </a:lstStyle>
            <a:p>
              <a:endParaRPr lang="zh-CN" altLang="en-US" sz="1800" dirty="0">
                <a:solidFill>
                  <a:schemeClr val="tx1"/>
                </a:solidFill>
              </a:endParaRPr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163" y="2334321"/>
              <a:ext cx="3700671" cy="248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5834" y="2334321"/>
              <a:ext cx="4026912" cy="248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2746" y="2348870"/>
              <a:ext cx="4133115" cy="2471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245164" y="5997808"/>
            <a:ext cx="60837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一</a:t>
            </a:r>
            <a:r>
              <a:rPr lang="zh-CN" altLang="en-US" sz="2000" dirty="0"/>
              <a:t>个特征值对应的特征向量的个数也不一定只有一个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3037" y="262594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给定一个矩阵，求特征值与特征向量的方式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02" y="631926"/>
            <a:ext cx="11291059" cy="607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1"/>
            <a:ext cx="12192001" cy="1272208"/>
            <a:chOff x="1" y="0"/>
            <a:chExt cx="12192000" cy="1499318"/>
          </a:xfrm>
        </p:grpSpPr>
        <p:sp>
          <p:nvSpPr>
            <p:cNvPr id="25" name="矩形 24"/>
            <p:cNvSpPr/>
            <p:nvPr/>
          </p:nvSpPr>
          <p:spPr>
            <a:xfrm>
              <a:off x="1" y="0"/>
              <a:ext cx="12192000" cy="1499318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D6A0B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3826" y="365124"/>
              <a:ext cx="9101414" cy="833593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文本框 5"/>
            <p:cNvSpPr txBox="1"/>
            <p:nvPr/>
          </p:nvSpPr>
          <p:spPr>
            <a:xfrm>
              <a:off x="653912" y="406398"/>
              <a:ext cx="7524750" cy="834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accent2"/>
                  </a:solidFill>
                  <a:cs typeface="+mn-ea"/>
                  <a:sym typeface="+mn-lt"/>
                </a:rPr>
                <a:t>机器学习</a:t>
              </a:r>
              <a:r>
                <a:rPr lang="zh-CN" altLang="en-US" sz="4000" b="1" dirty="0" smtClean="0">
                  <a:solidFill>
                    <a:schemeClr val="accent2"/>
                  </a:solidFill>
                  <a:cs typeface="+mn-ea"/>
                  <a:sym typeface="+mn-lt"/>
                </a:rPr>
                <a:t>的特征值与特征向量</a:t>
              </a:r>
              <a:endParaRPr lang="zh-CN" altLang="en-US" sz="40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308113" y="1443841"/>
            <a:ext cx="1069450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从线性空间的角度看，在一个定义了内积的线性空间里，对一个</a:t>
            </a:r>
            <a:r>
              <a:rPr lang="en-US" altLang="zh-CN" sz="2400" dirty="0"/>
              <a:t>N</a:t>
            </a:r>
            <a:r>
              <a:rPr lang="zh-CN" altLang="en-US" sz="2400" dirty="0"/>
              <a:t>阶</a:t>
            </a:r>
            <a:r>
              <a:rPr lang="zh-CN" altLang="en-US" sz="2400" b="1" dirty="0"/>
              <a:t>对称</a:t>
            </a:r>
            <a:r>
              <a:rPr lang="zh-CN" altLang="en-US" sz="2400" dirty="0"/>
              <a:t>方阵进行特征分解，就是产生了该空间的</a:t>
            </a:r>
            <a:r>
              <a:rPr lang="en-US" altLang="zh-CN" sz="2400" dirty="0"/>
              <a:t>N</a:t>
            </a:r>
            <a:r>
              <a:rPr lang="zh-CN" altLang="en-US" sz="2400" dirty="0"/>
              <a:t>个标准正交基，然后把矩阵投影到这</a:t>
            </a:r>
            <a:r>
              <a:rPr lang="en-US" altLang="zh-CN" sz="2400" dirty="0"/>
              <a:t>N</a:t>
            </a:r>
            <a:r>
              <a:rPr lang="zh-CN" altLang="en-US" sz="2400" dirty="0"/>
              <a:t>个基上。</a:t>
            </a:r>
            <a:r>
              <a:rPr lang="en-US" altLang="zh-CN" sz="2400" dirty="0"/>
              <a:t>N</a:t>
            </a:r>
            <a:r>
              <a:rPr lang="zh-CN" altLang="en-US" sz="2400" dirty="0"/>
              <a:t>个特征向量就是</a:t>
            </a:r>
            <a:r>
              <a:rPr lang="en-US" altLang="zh-CN" sz="2400" dirty="0"/>
              <a:t>N</a:t>
            </a:r>
            <a:r>
              <a:rPr lang="zh-CN" altLang="en-US" sz="2400" dirty="0"/>
              <a:t>个标准正交基，而特征值的模则代表矩阵在每个基上的投影长度。特征值越大，说明矩阵在对应的特征向量上的方差越大，功率越大，信息量越多。</a:t>
            </a:r>
          </a:p>
          <a:p>
            <a:r>
              <a:rPr lang="en-US" altLang="zh-CN" sz="2400" b="1" dirty="0"/>
              <a:t>(1)</a:t>
            </a:r>
            <a:r>
              <a:rPr lang="zh-CN" altLang="en-US" sz="2400" b="1" dirty="0"/>
              <a:t>应用到最优化中</a:t>
            </a:r>
            <a:r>
              <a:rPr lang="zh-CN" altLang="en-US" sz="2400" dirty="0"/>
              <a:t>，意思就是对于</a:t>
            </a:r>
            <a:r>
              <a:rPr lang="en-US" altLang="zh-CN" sz="2400" dirty="0"/>
              <a:t>R</a:t>
            </a:r>
            <a:r>
              <a:rPr lang="zh-CN" altLang="en-US" sz="2400" dirty="0"/>
              <a:t>的二次型，自变量在这个方向上变化的时候，对函数值的影响最大，也就是该方向上的方向导数最大。</a:t>
            </a:r>
          </a:p>
          <a:p>
            <a:r>
              <a:rPr lang="en-US" altLang="zh-CN" sz="2400" b="1" dirty="0"/>
              <a:t>(2)</a:t>
            </a:r>
            <a:r>
              <a:rPr lang="zh-CN" altLang="en-US" sz="2400" b="1" dirty="0"/>
              <a:t>应用到数据挖掘中</a:t>
            </a:r>
            <a:r>
              <a:rPr lang="zh-CN" altLang="en-US" sz="2400" dirty="0"/>
              <a:t>，意思就是最大特征值对应的特征向量方向上包含最多的信息量，如果某几个特征值很小，说明这几个方向信息量很小，可以用来降维，也就是删除小特征值对应方向的数据，只保留大特征值方向对应的数据，这样做以后数据量减小，但有用信息量变化不大。</a:t>
            </a:r>
          </a:p>
        </p:txBody>
      </p:sp>
    </p:spTree>
    <p:extLst>
      <p:ext uri="{BB962C8B-B14F-4D97-AF65-F5344CB8AC3E}">
        <p14:creationId xmlns:p14="http://schemas.microsoft.com/office/powerpoint/2010/main" val="391651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1"/>
            <a:ext cx="12192001" cy="1272208"/>
            <a:chOff x="1" y="0"/>
            <a:chExt cx="12192000" cy="1499318"/>
          </a:xfrm>
        </p:grpSpPr>
        <p:sp>
          <p:nvSpPr>
            <p:cNvPr id="25" name="矩形 24"/>
            <p:cNvSpPr/>
            <p:nvPr/>
          </p:nvSpPr>
          <p:spPr>
            <a:xfrm>
              <a:off x="1" y="0"/>
              <a:ext cx="12192000" cy="1499318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D6A0B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3826" y="365124"/>
              <a:ext cx="9101414" cy="833593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文本框 5"/>
            <p:cNvSpPr txBox="1"/>
            <p:nvPr/>
          </p:nvSpPr>
          <p:spPr>
            <a:xfrm>
              <a:off x="653912" y="406398"/>
              <a:ext cx="7524750" cy="834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accent2"/>
                  </a:solidFill>
                  <a:cs typeface="+mn-ea"/>
                  <a:sym typeface="+mn-lt"/>
                </a:rPr>
                <a:t>机器学习</a:t>
              </a:r>
              <a:r>
                <a:rPr lang="zh-CN" altLang="en-US" sz="4000" b="1" dirty="0" smtClean="0">
                  <a:solidFill>
                    <a:schemeClr val="accent2"/>
                  </a:solidFill>
                  <a:cs typeface="+mn-ea"/>
                  <a:sym typeface="+mn-lt"/>
                </a:rPr>
                <a:t>的特征值与特征向量</a:t>
              </a:r>
              <a:endParaRPr lang="zh-CN" altLang="en-US" sz="40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94861" y="1463071"/>
            <a:ext cx="1128422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应用</a:t>
            </a:r>
            <a:r>
              <a:rPr lang="en-US" altLang="zh-CN" sz="2000" b="1" dirty="0"/>
              <a:t>1 </a:t>
            </a:r>
            <a:r>
              <a:rPr lang="zh-CN" altLang="en-US" sz="2000" b="1" dirty="0"/>
              <a:t>二次型最优化</a:t>
            </a:r>
            <a:r>
              <a:rPr lang="zh-CN" altLang="en-US" sz="2000" b="1" dirty="0" smtClean="0"/>
              <a:t>问题</a:t>
            </a:r>
            <a:endParaRPr lang="zh-CN" altLang="en-US" dirty="0"/>
          </a:p>
          <a:p>
            <a:r>
              <a:rPr lang="zh-CN" altLang="en-US" dirty="0"/>
              <a:t>二次型，其中</a:t>
            </a:r>
            <a:r>
              <a:rPr lang="en-US" altLang="zh-CN" dirty="0"/>
              <a:t>R</a:t>
            </a:r>
            <a:r>
              <a:rPr lang="zh-CN" altLang="en-US" dirty="0"/>
              <a:t>是已知的二阶矩阵，</a:t>
            </a:r>
            <a:r>
              <a:rPr lang="en-US" altLang="zh-CN" dirty="0"/>
              <a:t>R=[1</a:t>
            </a:r>
            <a:r>
              <a:rPr lang="zh-CN" altLang="en-US" dirty="0"/>
              <a:t>，</a:t>
            </a:r>
            <a:r>
              <a:rPr lang="en-US" altLang="zh-CN" dirty="0"/>
              <a:t>0.5</a:t>
            </a:r>
            <a:r>
              <a:rPr lang="zh-CN" altLang="en-US" dirty="0"/>
              <a:t>；</a:t>
            </a:r>
            <a:r>
              <a:rPr lang="en-US" altLang="zh-CN" dirty="0"/>
              <a:t>0.5</a:t>
            </a:r>
            <a:r>
              <a:rPr lang="zh-CN" altLang="en-US" dirty="0"/>
              <a:t>，</a:t>
            </a:r>
            <a:r>
              <a:rPr lang="en-US" altLang="zh-CN" dirty="0"/>
              <a:t>1]</a:t>
            </a:r>
            <a:r>
              <a:rPr lang="zh-CN" altLang="en-US" dirty="0"/>
              <a:t>，</a:t>
            </a:r>
            <a:r>
              <a:rPr lang="en-US" altLang="zh-CN" dirty="0"/>
              <a:t>x</a:t>
            </a:r>
            <a:r>
              <a:rPr lang="zh-CN" altLang="en-US" dirty="0"/>
              <a:t>是二维列向量，</a:t>
            </a:r>
            <a:r>
              <a:rPr lang="en-US" altLang="zh-CN" dirty="0"/>
              <a:t>x=[x1</a:t>
            </a:r>
            <a:r>
              <a:rPr lang="zh-CN" altLang="en-US" dirty="0"/>
              <a:t>；</a:t>
            </a:r>
            <a:r>
              <a:rPr lang="en-US" altLang="zh-CN" dirty="0"/>
              <a:t>x2]</a:t>
            </a:r>
            <a:r>
              <a:rPr lang="zh-CN" altLang="en-US" dirty="0"/>
              <a:t>，求</a:t>
            </a:r>
            <a:r>
              <a:rPr lang="en-US" altLang="zh-CN" dirty="0"/>
              <a:t>y</a:t>
            </a:r>
            <a:r>
              <a:rPr lang="zh-CN" altLang="en-US" dirty="0"/>
              <a:t>的最小值。</a:t>
            </a:r>
          </a:p>
          <a:p>
            <a:r>
              <a:rPr lang="zh-CN" altLang="en-US" dirty="0" smtClean="0"/>
              <a:t>讲</a:t>
            </a:r>
            <a:r>
              <a:rPr lang="zh-CN" altLang="en-US" dirty="0"/>
              <a:t>一下这个问题与特征值的关系</a:t>
            </a:r>
            <a:r>
              <a:rPr lang="zh-CN" altLang="en-US" dirty="0" smtClean="0"/>
              <a:t>。对</a:t>
            </a:r>
            <a:r>
              <a:rPr lang="en-US" altLang="zh-CN" dirty="0"/>
              <a:t>R</a:t>
            </a:r>
            <a:r>
              <a:rPr lang="zh-CN" altLang="en-US" dirty="0"/>
              <a:t>特征分解，特征向量是</a:t>
            </a:r>
            <a:r>
              <a:rPr lang="en-US" altLang="zh-CN" dirty="0"/>
              <a:t>[-0.7071</a:t>
            </a:r>
            <a:r>
              <a:rPr lang="zh-CN" altLang="en-US" dirty="0"/>
              <a:t>；</a:t>
            </a:r>
            <a:r>
              <a:rPr lang="en-US" altLang="zh-CN" dirty="0"/>
              <a:t>0.7071]</a:t>
            </a:r>
            <a:r>
              <a:rPr lang="zh-CN" altLang="en-US" dirty="0"/>
              <a:t>和</a:t>
            </a:r>
            <a:r>
              <a:rPr lang="en-US" altLang="zh-CN" dirty="0"/>
              <a:t>[0.7071</a:t>
            </a:r>
            <a:r>
              <a:rPr lang="zh-CN" altLang="en-US" dirty="0"/>
              <a:t>；</a:t>
            </a:r>
            <a:r>
              <a:rPr lang="en-US" altLang="zh-CN" dirty="0"/>
              <a:t>0.7071]</a:t>
            </a:r>
            <a:r>
              <a:rPr lang="zh-CN" altLang="en-US" dirty="0"/>
              <a:t>，对应的特征值分别是</a:t>
            </a:r>
            <a:r>
              <a:rPr lang="en-US" altLang="zh-CN" dirty="0"/>
              <a:t>0.5</a:t>
            </a:r>
            <a:r>
              <a:rPr lang="zh-CN" altLang="en-US" dirty="0"/>
              <a:t>和</a:t>
            </a:r>
            <a:r>
              <a:rPr lang="en-US" altLang="zh-CN" dirty="0"/>
              <a:t>1.5</a:t>
            </a:r>
            <a:r>
              <a:rPr lang="zh-CN" altLang="en-US" dirty="0" smtClean="0"/>
              <a:t>。然后</a:t>
            </a:r>
            <a:r>
              <a:rPr lang="zh-CN" altLang="en-US" dirty="0"/>
              <a:t>把</a:t>
            </a:r>
            <a:r>
              <a:rPr lang="en-US" altLang="zh-CN" dirty="0"/>
              <a:t>y</a:t>
            </a:r>
            <a:r>
              <a:rPr lang="zh-CN" altLang="en-US" dirty="0"/>
              <a:t>的等高线图画一下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25" y="2694177"/>
            <a:ext cx="9406526" cy="388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34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8F8F8"/>
      </a:lt1>
      <a:dk2>
        <a:srgbClr val="000000"/>
      </a:dk2>
      <a:lt2>
        <a:srgbClr val="F8F8F8"/>
      </a:lt2>
      <a:accent1>
        <a:srgbClr val="232323"/>
      </a:accent1>
      <a:accent2>
        <a:srgbClr val="C31111"/>
      </a:accent2>
      <a:accent3>
        <a:srgbClr val="232323"/>
      </a:accent3>
      <a:accent4>
        <a:srgbClr val="C31111"/>
      </a:accent4>
      <a:accent5>
        <a:srgbClr val="232323"/>
      </a:accent5>
      <a:accent6>
        <a:srgbClr val="C31111"/>
      </a:accent6>
      <a:hlink>
        <a:srgbClr val="232323"/>
      </a:hlink>
      <a:folHlink>
        <a:srgbClr val="C31111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1079</Words>
  <Application>Microsoft Office PowerPoint</Application>
  <PresentationFormat>自定义</PresentationFormat>
  <Paragraphs>45</Paragraphs>
  <Slides>13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Alan</dc:creator>
  <cp:lastModifiedBy>ningchunmei</cp:lastModifiedBy>
  <cp:revision>35</cp:revision>
  <dcterms:created xsi:type="dcterms:W3CDTF">2017-02-20T04:20:00Z</dcterms:created>
  <dcterms:modified xsi:type="dcterms:W3CDTF">2018-10-31T05:45:45Z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